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  <p:sldId id="311" r:id="rId3"/>
    <p:sldId id="312" r:id="rId4"/>
    <p:sldId id="316" r:id="rId5"/>
    <p:sldId id="314" r:id="rId6"/>
    <p:sldId id="320" r:id="rId7"/>
    <p:sldId id="318" r:id="rId8"/>
    <p:sldId id="321" r:id="rId9"/>
    <p:sldId id="319" r:id="rId10"/>
    <p:sldId id="315" r:id="rId11"/>
    <p:sldId id="317" r:id="rId12"/>
    <p:sldId id="322" r:id="rId13"/>
    <p:sldId id="323" r:id="rId14"/>
    <p:sldId id="324" r:id="rId15"/>
    <p:sldId id="327" r:id="rId16"/>
    <p:sldId id="325" r:id="rId17"/>
    <p:sldId id="284" r:id="rId18"/>
    <p:sldId id="28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02" autoAdjust="0"/>
    <p:restoredTop sz="94660"/>
  </p:normalViewPr>
  <p:slideViewPr>
    <p:cSldViewPr snapToGrid="0">
      <p:cViewPr varScale="1">
        <p:scale>
          <a:sx n="66" d="100"/>
          <a:sy n="66" d="100"/>
        </p:scale>
        <p:origin x="90" y="2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C88D3E0-5224-4BC4-8A88-7FABD3E9A84C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920EDC1-60F4-4772-B174-A1931E2809C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41117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8D3E0-5224-4BC4-8A88-7FABD3E9A84C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0EDC1-60F4-4772-B174-A1931E2809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797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C88D3E0-5224-4BC4-8A88-7FABD3E9A84C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920EDC1-60F4-4772-B174-A1931E2809CE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7588404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8D3E0-5224-4BC4-8A88-7FABD3E9A84C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0EDC1-60F4-4772-B174-A1931E2809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93260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8D3E0-5224-4BC4-8A88-7FABD3E9A84C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0EDC1-60F4-4772-B174-A1931E2809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9775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8D3E0-5224-4BC4-8A88-7FABD3E9A84C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0EDC1-60F4-4772-B174-A1931E2809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323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8D3E0-5224-4BC4-8A88-7FABD3E9A84C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0EDC1-60F4-4772-B174-A1931E2809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724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4C88D3E0-5224-4BC4-8A88-7FABD3E9A84C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A920EDC1-60F4-4772-B174-A1931E2809C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260307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4C88D3E0-5224-4BC4-8A88-7FABD3E9A84C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A920EDC1-60F4-4772-B174-A1931E2809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285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8D3E0-5224-4BC4-8A88-7FABD3E9A84C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0EDC1-60F4-4772-B174-A1931E2809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24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8D3E0-5224-4BC4-8A88-7FABD3E9A84C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0EDC1-60F4-4772-B174-A1931E2809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607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C88D3E0-5224-4BC4-8A88-7FABD3E9A84C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920EDC1-60F4-4772-B174-A1931E2809C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43027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b="1" dirty="0">
                <a:solidFill>
                  <a:srgbClr val="FFC000"/>
                </a:solidFill>
              </a:rPr>
              <a:t/>
            </a:r>
            <a:br>
              <a:rPr lang="en-US" sz="7200" b="1" dirty="0">
                <a:solidFill>
                  <a:srgbClr val="FFC000"/>
                </a:solidFill>
              </a:rPr>
            </a:br>
            <a:r>
              <a:rPr lang="en-US" sz="7200" b="1" dirty="0">
                <a:solidFill>
                  <a:srgbClr val="FFC000"/>
                </a:solidFill>
              </a:rPr>
              <a:t>Introduction to psychology</a:t>
            </a:r>
            <a:br>
              <a:rPr lang="en-US" sz="7200" b="1" dirty="0">
                <a:solidFill>
                  <a:srgbClr val="FFC000"/>
                </a:solidFill>
              </a:rPr>
            </a:br>
            <a:r>
              <a:rPr lang="en-US" sz="7200" b="1" dirty="0">
                <a:solidFill>
                  <a:srgbClr val="FFC000"/>
                </a:solidFill>
              </a:rPr>
              <a:t>History– Lecture </a:t>
            </a:r>
            <a:r>
              <a:rPr lang="en-US" sz="7200" b="1" dirty="0" smtClean="0">
                <a:solidFill>
                  <a:srgbClr val="FFC000"/>
                </a:solidFill>
              </a:rPr>
              <a:t>9</a:t>
            </a:r>
            <a:br>
              <a:rPr lang="en-US" sz="7200" b="1" dirty="0" smtClean="0">
                <a:solidFill>
                  <a:srgbClr val="FFC000"/>
                </a:solidFill>
              </a:rPr>
            </a:br>
            <a:r>
              <a:rPr lang="en-US" sz="4400" b="1" u="sng" dirty="0" smtClean="0">
                <a:solidFill>
                  <a:srgbClr val="FF0000"/>
                </a:solidFill>
              </a:rPr>
              <a:t>Types of perception</a:t>
            </a:r>
            <a:r>
              <a:rPr lang="en-US" sz="7200" b="1" dirty="0" smtClean="0">
                <a:solidFill>
                  <a:srgbClr val="FFC000"/>
                </a:solidFill>
              </a:rPr>
              <a:t/>
            </a:r>
            <a:br>
              <a:rPr lang="en-US" sz="7200" b="1" dirty="0" smtClean="0">
                <a:solidFill>
                  <a:srgbClr val="FFC000"/>
                </a:solidFill>
              </a:rPr>
            </a:br>
            <a:endParaRPr lang="en-US" sz="8000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Habib Ullah qamar</a:t>
            </a:r>
          </a:p>
          <a:p>
            <a:r>
              <a:rPr lang="en-US" dirty="0" smtClean="0"/>
              <a:t>Mscs(se). MBA(HRM)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34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psycholog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8" t="-574" r="14382" b="574"/>
          <a:stretch/>
        </p:blipFill>
        <p:spPr bwMode="auto">
          <a:xfrm flipH="1">
            <a:off x="10522248" y="0"/>
            <a:ext cx="1669752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perception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0639" y="1743075"/>
            <a:ext cx="10820400" cy="4024125"/>
          </a:xfrm>
        </p:spPr>
        <p:txBody>
          <a:bodyPr>
            <a:noAutofit/>
          </a:bodyPr>
          <a:lstStyle/>
          <a:p>
            <a:r>
              <a:rPr lang="en-US" sz="3000" dirty="0" smtClean="0"/>
              <a:t>Perception is compound, complex and creative mental process which function in understanding and adjustment. </a:t>
            </a:r>
          </a:p>
          <a:p>
            <a:r>
              <a:rPr lang="en-US" sz="3000" dirty="0" smtClean="0"/>
              <a:t>It is an active mental process which organizes sensory information and experience in a meaningful form.</a:t>
            </a:r>
          </a:p>
          <a:p>
            <a:r>
              <a:rPr lang="en-US" sz="3000" dirty="0" smtClean="0"/>
              <a:t>Sensation is a passive mental process related to external stimuli not to learning and experience. </a:t>
            </a:r>
          </a:p>
          <a:p>
            <a:r>
              <a:rPr lang="en-US" sz="3000" dirty="0" smtClean="0"/>
              <a:t>Sensations do not change while perception may change according to the past learning and thinking. </a:t>
            </a:r>
          </a:p>
          <a:p>
            <a:r>
              <a:rPr lang="en-US" sz="3000" dirty="0" smtClean="0"/>
              <a:t>Different people may have different perception to same stimuli.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25121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psycholog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8" t="-574" r="14382" b="574"/>
          <a:stretch/>
        </p:blipFill>
        <p:spPr bwMode="auto">
          <a:xfrm flipH="1">
            <a:off x="10522248" y="0"/>
            <a:ext cx="1669752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Types of perception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0639" y="1743075"/>
            <a:ext cx="10820400" cy="4024125"/>
          </a:xfrm>
        </p:spPr>
        <p:txBody>
          <a:bodyPr>
            <a:noAutofit/>
          </a:bodyPr>
          <a:lstStyle/>
          <a:p>
            <a:r>
              <a:rPr lang="en-US" sz="4400" dirty="0" smtClean="0"/>
              <a:t>Object / Form Perception </a:t>
            </a:r>
          </a:p>
          <a:p>
            <a:r>
              <a:rPr lang="en-US" sz="4400" dirty="0" smtClean="0"/>
              <a:t>Depth and space perception</a:t>
            </a:r>
          </a:p>
          <a:p>
            <a:r>
              <a:rPr lang="en-US" sz="4400" dirty="0" smtClean="0"/>
              <a:t>Perception of movement</a:t>
            </a:r>
          </a:p>
          <a:p>
            <a:r>
              <a:rPr lang="en-US" sz="4400" dirty="0" smtClean="0"/>
              <a:t>Perception of time</a:t>
            </a:r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002791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these shapes.</a:t>
            </a:r>
            <a:endParaRPr lang="en-US" dirty="0"/>
          </a:p>
        </p:txBody>
      </p:sp>
      <p:pic>
        <p:nvPicPr>
          <p:cNvPr id="1026" name="Picture 2" descr="Image result for form perception examp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686" y="1781174"/>
            <a:ext cx="4762500" cy="507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242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psycholog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8" t="-574" r="14382" b="574"/>
          <a:stretch/>
        </p:blipFill>
        <p:spPr bwMode="auto">
          <a:xfrm flipH="1">
            <a:off x="10522248" y="0"/>
            <a:ext cx="1669752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Form perception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0639" y="1743075"/>
            <a:ext cx="10820400" cy="4024125"/>
          </a:xfrm>
        </p:spPr>
        <p:txBody>
          <a:bodyPr>
            <a:noAutofit/>
          </a:bodyPr>
          <a:lstStyle/>
          <a:p>
            <a:r>
              <a:rPr lang="en-US" sz="3000" dirty="0" smtClean="0"/>
              <a:t>It depends on </a:t>
            </a:r>
            <a:r>
              <a:rPr lang="en-US" sz="3000" b="1" dirty="0" smtClean="0"/>
              <a:t>sensory information</a:t>
            </a:r>
            <a:r>
              <a:rPr lang="en-US" sz="3000" dirty="0" smtClean="0"/>
              <a:t>, different </a:t>
            </a:r>
            <a:r>
              <a:rPr lang="en-US" sz="3000" b="1" dirty="0" smtClean="0"/>
              <a:t>forms and patterns </a:t>
            </a:r>
            <a:r>
              <a:rPr lang="en-US" sz="3000" dirty="0" smtClean="0"/>
              <a:t>are perceived. </a:t>
            </a:r>
            <a:r>
              <a:rPr lang="en-US" sz="3000" b="1" dirty="0" smtClean="0"/>
              <a:t>Real World vague and indistinct objects </a:t>
            </a:r>
            <a:r>
              <a:rPr lang="en-US" sz="3000" dirty="0" smtClean="0"/>
              <a:t>found</a:t>
            </a:r>
          </a:p>
          <a:p>
            <a:r>
              <a:rPr lang="en-US" sz="3000" dirty="0" smtClean="0"/>
              <a:t>The subject narrows his perception and divide it into figure and grounds. </a:t>
            </a:r>
          </a:p>
          <a:p>
            <a:r>
              <a:rPr lang="en-US" sz="3000" dirty="0" smtClean="0"/>
              <a:t>An </a:t>
            </a:r>
            <a:r>
              <a:rPr lang="en-US" sz="3000" b="1" dirty="0" smtClean="0"/>
              <a:t>object</a:t>
            </a:r>
            <a:r>
              <a:rPr lang="en-US" sz="3000" dirty="0" smtClean="0"/>
              <a:t> which is selected and attracted by the subject and become the center of his attention is called a </a:t>
            </a:r>
            <a:r>
              <a:rPr lang="en-US" sz="3000" b="1" dirty="0" smtClean="0"/>
              <a:t>figure</a:t>
            </a:r>
            <a:r>
              <a:rPr lang="en-US" sz="3000" dirty="0" smtClean="0"/>
              <a:t>.</a:t>
            </a:r>
          </a:p>
          <a:p>
            <a:r>
              <a:rPr lang="en-US" sz="3000" dirty="0" smtClean="0"/>
              <a:t>Other figures are grounds which are not attended or focused by him. It depends on Figures and grounds.</a:t>
            </a:r>
          </a:p>
          <a:p>
            <a:pPr marL="0" indent="0">
              <a:buNone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53948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Another puzzle</a:t>
            </a:r>
            <a:br>
              <a:rPr lang="en-US" dirty="0" smtClean="0"/>
            </a:br>
            <a:r>
              <a:rPr lang="en-US" dirty="0" smtClean="0"/>
              <a:t>Figure and grounds</a:t>
            </a:r>
            <a:br>
              <a:rPr lang="en-US" dirty="0" smtClean="0"/>
            </a:b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6" name="Picture 2" descr="Image result for gestalt school of though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3778" y="1984957"/>
            <a:ext cx="4583850" cy="4645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170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psycholog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8" t="-574" r="14382" b="574"/>
          <a:stretch/>
        </p:blipFill>
        <p:spPr bwMode="auto">
          <a:xfrm flipH="1">
            <a:off x="10522248" y="0"/>
            <a:ext cx="1669752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Perception Organization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0639" y="1743075"/>
            <a:ext cx="10820400" cy="4024125"/>
          </a:xfrm>
        </p:spPr>
        <p:txBody>
          <a:bodyPr>
            <a:noAutofit/>
          </a:bodyPr>
          <a:lstStyle/>
          <a:p>
            <a:r>
              <a:rPr lang="en-US" sz="3000" dirty="0" smtClean="0"/>
              <a:t>As we learn in our previous experiment that perception </a:t>
            </a:r>
            <a:r>
              <a:rPr lang="en-US" sz="3000" dirty="0" err="1" smtClean="0"/>
              <a:t>dependes</a:t>
            </a:r>
            <a:r>
              <a:rPr lang="en-US" sz="3000" dirty="0" smtClean="0"/>
              <a:t> on sensory information. The process of finding </a:t>
            </a:r>
            <a:r>
              <a:rPr lang="en-US" sz="3000" dirty="0" smtClean="0"/>
              <a:t>Figure and grounds on the basis of sensory information is called perception organization. It is based on two things:-</a:t>
            </a:r>
          </a:p>
          <a:p>
            <a:r>
              <a:rPr lang="en-US" sz="3000" dirty="0" smtClean="0"/>
              <a:t>1. Figure :- an object which is in the foreground, </a:t>
            </a:r>
            <a:r>
              <a:rPr lang="en-US" sz="3000" dirty="0"/>
              <a:t>which is selected and attracted by the subject and become the center of his </a:t>
            </a:r>
            <a:r>
              <a:rPr lang="en-US" sz="3000" dirty="0" smtClean="0"/>
              <a:t>attention.</a:t>
            </a:r>
          </a:p>
          <a:p>
            <a:r>
              <a:rPr lang="en-US" sz="3000" dirty="0" smtClean="0"/>
              <a:t>2. Other part of the an object is called background. Foreground might be bigger than foreground or may be equal in size. </a:t>
            </a:r>
          </a:p>
        </p:txBody>
      </p:sp>
    </p:spTree>
    <p:extLst>
      <p:ext uri="{BB962C8B-B14F-4D97-AF65-F5344CB8AC3E}">
        <p14:creationId xmlns:p14="http://schemas.microsoft.com/office/powerpoint/2010/main" val="2409749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Gestalt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4252" y="1242813"/>
            <a:ext cx="10178322" cy="2208726"/>
          </a:xfrm>
        </p:spPr>
        <p:txBody>
          <a:bodyPr>
            <a:normAutofit/>
          </a:bodyPr>
          <a:lstStyle/>
          <a:p>
            <a:r>
              <a:rPr lang="en-US" sz="2800" dirty="0"/>
              <a:t>Gestalt is a German word. </a:t>
            </a:r>
            <a:r>
              <a:rPr lang="en-US" sz="2800" dirty="0" smtClean="0"/>
              <a:t>Meaning </a:t>
            </a:r>
            <a:r>
              <a:rPr lang="en-US" sz="2800" dirty="0"/>
              <a:t>is configuration or, more simply, an organized whole in contrast to a collection of parts. </a:t>
            </a:r>
            <a:r>
              <a:rPr lang="en-US" sz="2800" dirty="0" smtClean="0"/>
              <a:t> </a:t>
            </a:r>
            <a:r>
              <a:rPr lang="en-US" sz="2800" dirty="0"/>
              <a:t>When parts identified individually have different characteristics to the whole. </a:t>
            </a: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6927" y="3902300"/>
            <a:ext cx="3780217" cy="24856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0428" y="3979573"/>
            <a:ext cx="3832146" cy="2331075"/>
          </a:xfrm>
          <a:prstGeom prst="rect">
            <a:avLst/>
          </a:prstGeom>
        </p:spPr>
      </p:pic>
      <p:sp>
        <p:nvSpPr>
          <p:cNvPr id="6" name="Notched Right Arrow 5"/>
          <p:cNvSpPr/>
          <p:nvPr/>
        </p:nvSpPr>
        <p:spPr>
          <a:xfrm>
            <a:off x="5227144" y="4932608"/>
            <a:ext cx="1894873" cy="39924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110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psycholog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8" t="-574" r="14382" b="574"/>
          <a:stretch/>
        </p:blipFill>
        <p:spPr bwMode="auto">
          <a:xfrm flipH="1">
            <a:off x="10522248" y="0"/>
            <a:ext cx="1669752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Gestalt school of psychology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0639" y="1743075"/>
            <a:ext cx="10820400" cy="4024125"/>
          </a:xfrm>
        </p:spPr>
        <p:txBody>
          <a:bodyPr>
            <a:noAutofit/>
          </a:bodyPr>
          <a:lstStyle/>
          <a:p>
            <a:r>
              <a:rPr lang="en-US" sz="3000" dirty="0" smtClean="0"/>
              <a:t>Founded by </a:t>
            </a:r>
            <a:r>
              <a:rPr lang="en-US" sz="3000" dirty="0" err="1" smtClean="0"/>
              <a:t>Koffka</a:t>
            </a:r>
            <a:r>
              <a:rPr lang="en-US" sz="3000" dirty="0" smtClean="0"/>
              <a:t>, Kohler and </a:t>
            </a:r>
            <a:r>
              <a:rPr lang="en-US" sz="3000" dirty="0" err="1" smtClean="0"/>
              <a:t>Worthiemer</a:t>
            </a:r>
            <a:endParaRPr lang="en-US" sz="3000" dirty="0"/>
          </a:p>
          <a:p>
            <a:r>
              <a:rPr lang="en-US" sz="3000" dirty="0" smtClean="0"/>
              <a:t>They stated that visual field consists of both figures and grounds. </a:t>
            </a:r>
          </a:p>
          <a:p>
            <a:r>
              <a:rPr lang="en-US" sz="3000" dirty="0" smtClean="0"/>
              <a:t>Gestalt mean organized whole</a:t>
            </a:r>
          </a:p>
          <a:p>
            <a:r>
              <a:rPr lang="en-US" sz="3000" dirty="0" smtClean="0"/>
              <a:t>Followers of Gestalt school of thought emphasized on tendency of integration of pieces of information into meaningful wholes. </a:t>
            </a:r>
          </a:p>
          <a:p>
            <a:r>
              <a:rPr lang="en-US" sz="3000" dirty="0" smtClean="0"/>
              <a:t>They stated that First we perceive a thing as a whole and then go into pieces. </a:t>
            </a:r>
            <a:endParaRPr lang="en-US" sz="3000" dirty="0" smtClean="0"/>
          </a:p>
        </p:txBody>
      </p:sp>
    </p:spTree>
    <p:extLst>
      <p:ext uri="{BB962C8B-B14F-4D97-AF65-F5344CB8AC3E}">
        <p14:creationId xmlns:p14="http://schemas.microsoft.com/office/powerpoint/2010/main" val="348670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psycholog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8" t="-574" r="14382" b="574"/>
          <a:stretch/>
        </p:blipFill>
        <p:spPr bwMode="auto">
          <a:xfrm flipH="1">
            <a:off x="10522248" y="0"/>
            <a:ext cx="1669752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Perception Organization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0639" y="1743075"/>
            <a:ext cx="10820400" cy="4024125"/>
          </a:xfrm>
        </p:spPr>
        <p:txBody>
          <a:bodyPr>
            <a:noAutofit/>
          </a:bodyPr>
          <a:lstStyle/>
          <a:p>
            <a:r>
              <a:rPr lang="en-US" sz="3000" dirty="0" smtClean="0"/>
              <a:t>Law </a:t>
            </a:r>
            <a:r>
              <a:rPr lang="en-US" sz="3000" dirty="0" smtClean="0"/>
              <a:t>of nearness : things nearer to each other makes figures</a:t>
            </a:r>
          </a:p>
          <a:p>
            <a:r>
              <a:rPr lang="en-US" sz="3000" dirty="0" smtClean="0"/>
              <a:t>Law of similarity </a:t>
            </a:r>
            <a:r>
              <a:rPr lang="en-US" sz="3000" dirty="0"/>
              <a:t> </a:t>
            </a:r>
            <a:r>
              <a:rPr lang="en-US" sz="3000" dirty="0" smtClean="0"/>
              <a:t>or likeness : similar objects are group  and perceive accordingly</a:t>
            </a:r>
          </a:p>
          <a:p>
            <a:r>
              <a:rPr lang="en-US" sz="3000" dirty="0" smtClean="0"/>
              <a:t>Law of good form : stimuli having similar shapes are grouped together </a:t>
            </a:r>
          </a:p>
        </p:txBody>
      </p:sp>
    </p:spTree>
    <p:extLst>
      <p:ext uri="{BB962C8B-B14F-4D97-AF65-F5344CB8AC3E}">
        <p14:creationId xmlns:p14="http://schemas.microsoft.com/office/powerpoint/2010/main" val="341415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psycholog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8" t="-574" r="14382" b="574"/>
          <a:stretch/>
        </p:blipFill>
        <p:spPr bwMode="auto">
          <a:xfrm flipH="1">
            <a:off x="10522248" y="0"/>
            <a:ext cx="1669752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Law of nearness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0639" y="1743075"/>
            <a:ext cx="10820400" cy="17599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dirty="0" smtClean="0"/>
              <a:t>Things situated nearer to each other form a pattern or figure. We perceive in a moment </a:t>
            </a:r>
          </a:p>
          <a:p>
            <a:pPr marL="0" indent="0">
              <a:buNone/>
            </a:pPr>
            <a:endParaRPr lang="en-US" sz="3000" dirty="0" smtClean="0"/>
          </a:p>
        </p:txBody>
      </p:sp>
      <p:pic>
        <p:nvPicPr>
          <p:cNvPr id="2050" name="Picture 2" descr="Image result for law of nearne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226" y="3235207"/>
            <a:ext cx="6876290" cy="281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6568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Law of similarity or likeness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423117"/>
            <a:ext cx="10178322" cy="1114022"/>
          </a:xfrm>
        </p:spPr>
        <p:txBody>
          <a:bodyPr/>
          <a:lstStyle/>
          <a:p>
            <a:r>
              <a:rPr lang="en-US" sz="3600" dirty="0" smtClean="0"/>
              <a:t>Tendency of group together similar elements </a:t>
            </a:r>
          </a:p>
          <a:p>
            <a:endParaRPr lang="en-US" dirty="0"/>
          </a:p>
        </p:txBody>
      </p:sp>
      <p:pic>
        <p:nvPicPr>
          <p:cNvPr id="3074" name="Picture 2" descr="Image result for law of similar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604" y="2166592"/>
            <a:ext cx="5957972" cy="4468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127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Law of good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423116"/>
            <a:ext cx="10178322" cy="4951925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Stimuli having similar shapes are grouped together </a:t>
            </a:r>
          </a:p>
          <a:p>
            <a:r>
              <a:rPr lang="en-US" sz="3600" dirty="0" smtClean="0"/>
              <a:t>This grouping may  be of five types</a:t>
            </a:r>
          </a:p>
          <a:p>
            <a:pPr lvl="1"/>
            <a:r>
              <a:rPr lang="en-US" sz="3400" dirty="0" smtClean="0"/>
              <a:t>Good continuation</a:t>
            </a:r>
          </a:p>
          <a:p>
            <a:pPr lvl="1"/>
            <a:r>
              <a:rPr lang="en-US" sz="3400" dirty="0" smtClean="0"/>
              <a:t>Symmetry</a:t>
            </a:r>
          </a:p>
          <a:p>
            <a:pPr lvl="1"/>
            <a:r>
              <a:rPr lang="en-US" sz="3400" dirty="0" smtClean="0"/>
              <a:t>Closure</a:t>
            </a:r>
          </a:p>
          <a:p>
            <a:pPr lvl="1"/>
            <a:r>
              <a:rPr lang="en-US" sz="3400" dirty="0" smtClean="0"/>
              <a:t>Common direction</a:t>
            </a:r>
          </a:p>
          <a:p>
            <a:pPr lvl="1"/>
            <a:r>
              <a:rPr lang="en-US" sz="3400" dirty="0" smtClean="0"/>
              <a:t>Inclusiveness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36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Law of good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423116"/>
            <a:ext cx="10178322" cy="4951925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Stimuli having similar shapes are grouped together </a:t>
            </a:r>
          </a:p>
          <a:p>
            <a:r>
              <a:rPr lang="en-US" sz="3600" dirty="0" smtClean="0"/>
              <a:t>This grouping may  be of five types</a:t>
            </a:r>
          </a:p>
          <a:p>
            <a:pPr lvl="1"/>
            <a:r>
              <a:rPr lang="en-US" sz="3400" dirty="0" smtClean="0"/>
              <a:t>Good continuation</a:t>
            </a:r>
          </a:p>
          <a:p>
            <a:pPr lvl="1"/>
            <a:r>
              <a:rPr lang="en-US" sz="3400" dirty="0" smtClean="0"/>
              <a:t>Symmetry</a:t>
            </a:r>
          </a:p>
          <a:p>
            <a:pPr lvl="1"/>
            <a:r>
              <a:rPr lang="en-US" sz="3400" dirty="0" smtClean="0"/>
              <a:t>Closure</a:t>
            </a:r>
          </a:p>
          <a:p>
            <a:pPr lvl="1"/>
            <a:r>
              <a:rPr lang="en-US" sz="3400" dirty="0" smtClean="0"/>
              <a:t>Common direction</a:t>
            </a:r>
          </a:p>
          <a:p>
            <a:pPr lvl="1"/>
            <a:r>
              <a:rPr lang="en-US" sz="3400" dirty="0" smtClean="0"/>
              <a:t>Inclusiveness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96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423117"/>
            <a:ext cx="10178322" cy="1116884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Tenancy to see all the parts of a figure as a whole </a:t>
            </a:r>
            <a:endParaRPr lang="en-US" sz="3600" dirty="0"/>
          </a:p>
        </p:txBody>
      </p:sp>
      <p:grpSp>
        <p:nvGrpSpPr>
          <p:cNvPr id="45" name="Group 44"/>
          <p:cNvGrpSpPr/>
          <p:nvPr/>
        </p:nvGrpSpPr>
        <p:grpSpPr>
          <a:xfrm>
            <a:off x="3407227" y="1981559"/>
            <a:ext cx="3421744" cy="3327401"/>
            <a:chOff x="5613399" y="2540001"/>
            <a:chExt cx="3421744" cy="3327401"/>
          </a:xfrm>
        </p:grpSpPr>
        <p:sp>
          <p:nvSpPr>
            <p:cNvPr id="4" name="Oval 3"/>
            <p:cNvSpPr/>
            <p:nvPr/>
          </p:nvSpPr>
          <p:spPr>
            <a:xfrm>
              <a:off x="5733143" y="2540001"/>
              <a:ext cx="406400" cy="39188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5885543" y="2692401"/>
              <a:ext cx="406400" cy="39188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6037943" y="2844801"/>
              <a:ext cx="406400" cy="39188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6190343" y="2997201"/>
              <a:ext cx="406400" cy="39188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6342743" y="3149601"/>
              <a:ext cx="406400" cy="39188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6495143" y="3302001"/>
              <a:ext cx="406400" cy="39188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6647543" y="3454401"/>
              <a:ext cx="406400" cy="39188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6799943" y="3606801"/>
              <a:ext cx="406400" cy="39188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6952343" y="3759201"/>
              <a:ext cx="406400" cy="39188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7104743" y="3911601"/>
              <a:ext cx="406400" cy="39188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7257143" y="4064001"/>
              <a:ext cx="406400" cy="39188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7409543" y="4216401"/>
              <a:ext cx="406400" cy="39188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7561943" y="4368801"/>
              <a:ext cx="406400" cy="39188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7714343" y="4521201"/>
              <a:ext cx="406400" cy="39188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7866743" y="4673601"/>
              <a:ext cx="406400" cy="39188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8019143" y="4826001"/>
              <a:ext cx="406400" cy="39188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8171543" y="4978401"/>
              <a:ext cx="406400" cy="39188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8323943" y="5130801"/>
              <a:ext cx="406400" cy="39188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8476343" y="5283201"/>
              <a:ext cx="406400" cy="39188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8628743" y="5435601"/>
              <a:ext cx="406400" cy="39188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4" name="Group 43"/>
            <p:cNvGrpSpPr/>
            <p:nvPr/>
          </p:nvGrpSpPr>
          <p:grpSpPr>
            <a:xfrm rot="4899657">
              <a:off x="5606142" y="2572659"/>
              <a:ext cx="3302000" cy="3287485"/>
              <a:chOff x="1734457" y="2735943"/>
              <a:chExt cx="3302000" cy="3287485"/>
            </a:xfrm>
          </p:grpSpPr>
          <p:sp>
            <p:nvSpPr>
              <p:cNvPr id="24" name="Oval 23"/>
              <p:cNvSpPr/>
              <p:nvPr/>
            </p:nvSpPr>
            <p:spPr>
              <a:xfrm>
                <a:off x="1734457" y="2735943"/>
                <a:ext cx="406400" cy="391885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1886857" y="2888343"/>
                <a:ext cx="406400" cy="391885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2039257" y="3040743"/>
                <a:ext cx="406400" cy="391885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2191657" y="3193143"/>
                <a:ext cx="406400" cy="391885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2344057" y="3345543"/>
                <a:ext cx="406400" cy="391885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2496457" y="3497943"/>
                <a:ext cx="406400" cy="391885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2648857" y="3650343"/>
                <a:ext cx="406400" cy="391885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2801257" y="3802743"/>
                <a:ext cx="406400" cy="391885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2953657" y="3955143"/>
                <a:ext cx="406400" cy="391885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3106057" y="4107543"/>
                <a:ext cx="406400" cy="391885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3258457" y="4259943"/>
                <a:ext cx="406400" cy="391885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3410857" y="4412343"/>
                <a:ext cx="406400" cy="391885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3563257" y="4564743"/>
                <a:ext cx="406400" cy="391885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3715657" y="4717143"/>
                <a:ext cx="406400" cy="391885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868057" y="4869543"/>
                <a:ext cx="406400" cy="391885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4020457" y="5021943"/>
                <a:ext cx="406400" cy="391885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4172857" y="5174343"/>
                <a:ext cx="406400" cy="391885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4325257" y="5326743"/>
                <a:ext cx="406400" cy="391885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4477657" y="5479143"/>
                <a:ext cx="406400" cy="391885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4630057" y="5631543"/>
                <a:ext cx="406400" cy="391885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47" name="Straight Connector 46"/>
          <p:cNvCxnSpPr/>
          <p:nvPr/>
        </p:nvCxnSpPr>
        <p:spPr>
          <a:xfrm flipV="1">
            <a:off x="1251678" y="5878286"/>
            <a:ext cx="10316208" cy="435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Isosceles Triangle 47"/>
          <p:cNvSpPr/>
          <p:nvPr/>
        </p:nvSpPr>
        <p:spPr>
          <a:xfrm>
            <a:off x="3413712" y="5318860"/>
            <a:ext cx="1060704" cy="914400"/>
          </a:xfrm>
          <a:prstGeom prst="triangl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Isosceles Triangle 48"/>
          <p:cNvSpPr/>
          <p:nvPr/>
        </p:nvSpPr>
        <p:spPr>
          <a:xfrm>
            <a:off x="4447087" y="5318860"/>
            <a:ext cx="1060704" cy="914400"/>
          </a:xfrm>
          <a:prstGeom prst="triangl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Isosceles Triangle 49"/>
          <p:cNvSpPr/>
          <p:nvPr/>
        </p:nvSpPr>
        <p:spPr>
          <a:xfrm>
            <a:off x="5492774" y="5314515"/>
            <a:ext cx="1060704" cy="914400"/>
          </a:xfrm>
          <a:prstGeom prst="triangl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Isosceles Triangle 50"/>
          <p:cNvSpPr/>
          <p:nvPr/>
        </p:nvSpPr>
        <p:spPr>
          <a:xfrm>
            <a:off x="6524171" y="5284647"/>
            <a:ext cx="1060704" cy="914400"/>
          </a:xfrm>
          <a:prstGeom prst="triangl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Isosceles Triangle 51"/>
          <p:cNvSpPr/>
          <p:nvPr/>
        </p:nvSpPr>
        <p:spPr>
          <a:xfrm>
            <a:off x="7537872" y="5284647"/>
            <a:ext cx="1060704" cy="914400"/>
          </a:xfrm>
          <a:prstGeom prst="triangl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0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64792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Quiz</a:t>
            </a:r>
            <a:endParaRPr lang="en-US" dirty="0"/>
          </a:p>
        </p:txBody>
      </p:sp>
      <p:pic>
        <p:nvPicPr>
          <p:cNvPr id="4098" name="Picture 2" descr="Image result for law of good for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885" y="1030309"/>
            <a:ext cx="8698091" cy="5798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343955" y="3683358"/>
            <a:ext cx="1635617" cy="2575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705642" y="3683357"/>
            <a:ext cx="2261828" cy="450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931239" y="3651160"/>
            <a:ext cx="1635617" cy="2575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352448" y="6089561"/>
            <a:ext cx="1635617" cy="2575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149121" y="6137326"/>
            <a:ext cx="1635617" cy="2575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517713" y="6108879"/>
            <a:ext cx="2566445" cy="2382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5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material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Chapter 4 – Prof. Zarin Bukhari</a:t>
            </a:r>
          </a:p>
          <a:p>
            <a:r>
              <a:rPr lang="en-US" sz="4400" dirty="0" smtClean="0"/>
              <a:t>TheITeducation.com</a:t>
            </a:r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88564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……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Habib ullah qamar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2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3675</TotalTime>
  <Words>529</Words>
  <Application>Microsoft Office PowerPoint</Application>
  <PresentationFormat>Widescreen</PresentationFormat>
  <Paragraphs>65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Gill Sans MT</vt:lpstr>
      <vt:lpstr>Badge</vt:lpstr>
      <vt:lpstr> Introduction to psychology History– Lecture 9 Types of perception </vt:lpstr>
      <vt:lpstr>perception</vt:lpstr>
      <vt:lpstr>Types of perception</vt:lpstr>
      <vt:lpstr>What are these shapes.</vt:lpstr>
      <vt:lpstr>Form perception</vt:lpstr>
      <vt:lpstr>Another puzzle Figure and grounds  </vt:lpstr>
      <vt:lpstr>Perception Organization</vt:lpstr>
      <vt:lpstr>What is Gestalt</vt:lpstr>
      <vt:lpstr>Gestalt school of psychology</vt:lpstr>
      <vt:lpstr>Perception Organization</vt:lpstr>
      <vt:lpstr>Law of nearness</vt:lpstr>
      <vt:lpstr>Law of similarity or likeness</vt:lpstr>
      <vt:lpstr>Law of good form</vt:lpstr>
      <vt:lpstr>Law of good form</vt:lpstr>
      <vt:lpstr>Good communication</vt:lpstr>
      <vt:lpstr>Quiz</vt:lpstr>
      <vt:lpstr>Study material</vt:lpstr>
      <vt:lpstr>Thanks ……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Expert Systems</dc:title>
  <dc:creator>Windows User</dc:creator>
  <cp:lastModifiedBy>Windows User</cp:lastModifiedBy>
  <cp:revision>72</cp:revision>
  <dcterms:created xsi:type="dcterms:W3CDTF">2019-04-15T18:17:58Z</dcterms:created>
  <dcterms:modified xsi:type="dcterms:W3CDTF">2019-05-10T04:10:34Z</dcterms:modified>
</cp:coreProperties>
</file>