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72" r:id="rId4"/>
    <p:sldId id="273" r:id="rId5"/>
    <p:sldId id="274" r:id="rId6"/>
    <p:sldId id="270" r:id="rId7"/>
    <p:sldId id="275" r:id="rId8"/>
    <p:sldId id="276" r:id="rId9"/>
    <p:sldId id="277" r:id="rId10"/>
    <p:sldId id="278" r:id="rId11"/>
    <p:sldId id="279" r:id="rId12"/>
    <p:sldId id="280" r:id="rId13"/>
    <p:sldId id="27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1" clrIdx="0">
    <p:extLst>
      <p:ext uri="{19B8F6BF-5375-455C-9EA6-DF929625EA0E}">
        <p15:presenceInfo xmlns:p15="http://schemas.microsoft.com/office/powerpoint/2012/main" userId="Windows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4-12T08:19:22.242" idx="1">
    <p:pos x="5460" y="2839"/>
    <p:text>attributed to some force beyond scientific understanding or the laws of nature.</p:text>
    <p:extLst>
      <p:ext uri="{C676402C-5697-4E1C-873F-D02D1690AC5C}">
        <p15:threadingInfo xmlns:p15="http://schemas.microsoft.com/office/powerpoint/2012/main" timeZoneBias="-30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6C75DD3D-82B7-407D-8F61-D8D40F295EF1}" type="datetimeFigureOut">
              <a:rPr lang="en-US" smtClean="0"/>
              <a:t>4/12/2019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5258BF54-98AE-421E-B102-8A3407790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633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5DD3D-82B7-407D-8F61-D8D40F295EF1}" type="datetimeFigureOut">
              <a:rPr lang="en-US" smtClean="0"/>
              <a:t>4/12/2019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8BF54-98AE-421E-B102-8A3407790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765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6C75DD3D-82B7-407D-8F61-D8D40F295EF1}" type="datetimeFigureOut">
              <a:rPr lang="en-US" smtClean="0"/>
              <a:t>4/12/2019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5258BF54-98AE-421E-B102-8A3407790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994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5DD3D-82B7-407D-8F61-D8D40F295EF1}" type="datetimeFigureOut">
              <a:rPr lang="en-US" smtClean="0"/>
              <a:t>4/12/2019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8BF54-98AE-421E-B102-8A3407790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908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5DD3D-82B7-407D-8F61-D8D40F295EF1}" type="datetimeFigureOut">
              <a:rPr lang="en-US" smtClean="0"/>
              <a:t>4/12/2019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8BF54-98AE-421E-B102-8A3407790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805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5DD3D-82B7-407D-8F61-D8D40F295EF1}" type="datetimeFigureOut">
              <a:rPr lang="en-US" smtClean="0"/>
              <a:t>4/12/2019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8BF54-98AE-421E-B102-8A3407790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939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5DD3D-82B7-407D-8F61-D8D40F295EF1}" type="datetimeFigureOut">
              <a:rPr lang="en-US" smtClean="0"/>
              <a:t>4/12/2019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8BF54-98AE-421E-B102-8A3407790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034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5DD3D-82B7-407D-8F61-D8D40F295EF1}" type="datetimeFigureOut">
              <a:rPr lang="en-US" smtClean="0"/>
              <a:t>4/12/2019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8BF54-98AE-421E-B102-8A3407790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409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5DD3D-82B7-407D-8F61-D8D40F295EF1}" type="datetimeFigureOut">
              <a:rPr lang="en-US" smtClean="0"/>
              <a:t>4/12/2019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8BF54-98AE-421E-B102-8A3407790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336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5DD3D-82B7-407D-8F61-D8D40F295EF1}" type="datetimeFigureOut">
              <a:rPr lang="en-US" smtClean="0"/>
              <a:t>4/12/2019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8BF54-98AE-421E-B102-8A3407790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849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6C75DD3D-82B7-407D-8F61-D8D40F295EF1}" type="datetimeFigureOut">
              <a:rPr lang="en-US" smtClean="0"/>
              <a:t>4/12/2019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5258BF54-98AE-421E-B102-8A3407790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8386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6C75DD3D-82B7-407D-8F61-D8D40F295EF1}" type="datetimeFigureOut">
              <a:rPr lang="en-US" smtClean="0"/>
              <a:t>4/12/2019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5258BF54-98AE-421E-B102-8A3407790CB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563776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6C75DD3D-82B7-407D-8F61-D8D40F295EF1}" type="datetimeFigureOut">
              <a:rPr lang="en-US" smtClean="0"/>
              <a:t>4/12/2019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5258BF54-98AE-421E-B102-8A3407790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067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5DD3D-82B7-407D-8F61-D8D40F295EF1}" type="datetimeFigureOut">
              <a:rPr lang="en-US" smtClean="0"/>
              <a:t>4/12/2019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8BF54-98AE-421E-B102-8A3407790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6093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5DD3D-82B7-407D-8F61-D8D40F295EF1}" type="datetimeFigureOut">
              <a:rPr lang="en-US" smtClean="0"/>
              <a:t>4/12/2019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8BF54-98AE-421E-B102-8A3407790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8925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5DD3D-82B7-407D-8F61-D8D40F295EF1}" type="datetimeFigureOut">
              <a:rPr lang="en-US" smtClean="0"/>
              <a:t>4/12/2019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8BF54-98AE-421E-B102-8A3407790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2170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6C75DD3D-82B7-407D-8F61-D8D40F295EF1}" type="datetimeFigureOut">
              <a:rPr lang="en-US" smtClean="0"/>
              <a:t>4/12/2019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5258BF54-98AE-421E-B102-8A3407790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409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75DD3D-82B7-407D-8F61-D8D40F295EF1}" type="datetimeFigureOut">
              <a:rPr lang="en-US" smtClean="0"/>
              <a:t>4/12/2019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58BF54-98AE-421E-B102-8A3407790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6888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3437" y="1404160"/>
            <a:ext cx="11848563" cy="1825096"/>
          </a:xfrm>
        </p:spPr>
        <p:txBody>
          <a:bodyPr>
            <a:noAutofit/>
          </a:bodyPr>
          <a:lstStyle/>
          <a:p>
            <a:pPr algn="r"/>
            <a:r>
              <a:rPr lang="en-US" sz="5400" b="1" dirty="0" smtClean="0"/>
              <a:t/>
            </a:r>
            <a:br>
              <a:rPr lang="en-US" sz="5400" b="1" dirty="0" smtClean="0"/>
            </a:br>
            <a:r>
              <a:rPr lang="en-US" sz="5400" b="1" dirty="0" smtClean="0"/>
              <a:t>Introduction </a:t>
            </a:r>
            <a:r>
              <a:rPr lang="en-US" sz="5400" b="1" dirty="0" smtClean="0"/>
              <a:t>to </a:t>
            </a:r>
            <a:r>
              <a:rPr lang="en-US" sz="5400" b="1" dirty="0" smtClean="0"/>
              <a:t>psychology</a:t>
            </a:r>
            <a:br>
              <a:rPr lang="en-US" sz="5400" b="1" dirty="0" smtClean="0"/>
            </a:br>
            <a:r>
              <a:rPr lang="en-US" sz="5400" b="1" dirty="0" smtClean="0"/>
              <a:t>Introduction – Lecture 2</a:t>
            </a:r>
            <a:endParaRPr lang="en-US" sz="5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64439" y="3783048"/>
            <a:ext cx="5185893" cy="2382233"/>
          </a:xfrm>
        </p:spPr>
        <p:txBody>
          <a:bodyPr>
            <a:normAutofit/>
          </a:bodyPr>
          <a:lstStyle/>
          <a:p>
            <a:pPr algn="r"/>
            <a:r>
              <a:rPr lang="en-US" sz="3600" b="1" dirty="0" smtClean="0">
                <a:solidFill>
                  <a:srgbClr val="FFFF00"/>
                </a:solidFill>
              </a:rPr>
              <a:t>Habib </a:t>
            </a:r>
            <a:r>
              <a:rPr lang="en-US" sz="3600" b="1" dirty="0" err="1" smtClean="0">
                <a:solidFill>
                  <a:srgbClr val="FFFF00"/>
                </a:solidFill>
              </a:rPr>
              <a:t>Ullah</a:t>
            </a:r>
            <a:r>
              <a:rPr lang="en-US" sz="3600" b="1" dirty="0" smtClean="0">
                <a:solidFill>
                  <a:srgbClr val="FFFF00"/>
                </a:solidFill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</a:rPr>
              <a:t>Qamar</a:t>
            </a:r>
            <a:endParaRPr lang="en-US" sz="3600" b="1" dirty="0" smtClean="0">
              <a:solidFill>
                <a:srgbClr val="FFFF00"/>
              </a:solidFill>
            </a:endParaRPr>
          </a:p>
          <a:p>
            <a:pPr algn="r"/>
            <a:r>
              <a:rPr lang="en-US" sz="3600" b="1" dirty="0" smtClean="0">
                <a:solidFill>
                  <a:srgbClr val="FFFF00"/>
                </a:solidFill>
              </a:rPr>
              <a:t>Instructor </a:t>
            </a:r>
          </a:p>
          <a:p>
            <a:pPr algn="r"/>
            <a:r>
              <a:rPr lang="en-US" sz="3600" b="1" dirty="0" smtClean="0">
                <a:solidFill>
                  <a:srgbClr val="FFFF00"/>
                </a:solidFill>
              </a:rPr>
              <a:t>MSCS, MBA(HRM)</a:t>
            </a:r>
          </a:p>
          <a:p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9096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psychology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48" t="-574" r="14382" b="574"/>
          <a:stretch/>
        </p:blipFill>
        <p:spPr bwMode="auto">
          <a:xfrm>
            <a:off x="0" y="0"/>
            <a:ext cx="1669752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psychology?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Psychology</a:t>
            </a:r>
            <a:r>
              <a:rPr lang="en-US" sz="2800" dirty="0"/>
              <a:t> is the </a:t>
            </a:r>
            <a:r>
              <a:rPr lang="en-US" sz="2800" b="1" dirty="0">
                <a:solidFill>
                  <a:srgbClr val="FFFF00"/>
                </a:solidFill>
              </a:rPr>
              <a:t>scientific study </a:t>
            </a:r>
            <a:r>
              <a:rPr lang="en-US" sz="2800" dirty="0"/>
              <a:t>of the </a:t>
            </a:r>
            <a:r>
              <a:rPr lang="en-US" sz="2800" b="1" dirty="0">
                <a:solidFill>
                  <a:srgbClr val="FFFF00"/>
                </a:solidFill>
              </a:rPr>
              <a:t>mind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and </a:t>
            </a:r>
            <a:r>
              <a:rPr lang="en-US" sz="2800" b="1" dirty="0"/>
              <a:t>behavior</a:t>
            </a:r>
            <a:r>
              <a:rPr lang="en-US" sz="2800" dirty="0"/>
              <a:t>. </a:t>
            </a:r>
            <a:r>
              <a:rPr lang="en-US" sz="2800" b="1" dirty="0"/>
              <a:t>Psychology</a:t>
            </a:r>
            <a:r>
              <a:rPr lang="en-US" sz="2800" dirty="0"/>
              <a:t> is a </a:t>
            </a:r>
            <a:r>
              <a:rPr lang="en-US" sz="2800" b="1" dirty="0" smtClean="0"/>
              <a:t>multidimensional</a:t>
            </a:r>
            <a:r>
              <a:rPr lang="en-US" sz="2800" dirty="0" smtClean="0"/>
              <a:t> </a:t>
            </a:r>
            <a:r>
              <a:rPr lang="en-US" sz="2800" dirty="0"/>
              <a:t>discipline and includes many </a:t>
            </a:r>
            <a:r>
              <a:rPr lang="en-US" sz="2800" b="1" dirty="0">
                <a:solidFill>
                  <a:srgbClr val="FFFF00"/>
                </a:solidFill>
              </a:rPr>
              <a:t>sub-fields</a:t>
            </a:r>
            <a:r>
              <a:rPr lang="en-US" sz="2800" dirty="0"/>
              <a:t> of study such areas as </a:t>
            </a:r>
            <a:r>
              <a:rPr lang="en-US" sz="2800" b="1" dirty="0">
                <a:solidFill>
                  <a:srgbClr val="FFFF00"/>
                </a:solidFill>
              </a:rPr>
              <a:t>human development</a:t>
            </a:r>
            <a:r>
              <a:rPr lang="en-US" sz="2800" dirty="0"/>
              <a:t>, sports, health, clinical, </a:t>
            </a:r>
            <a:r>
              <a:rPr lang="en-US" sz="2800" b="1" dirty="0">
                <a:solidFill>
                  <a:srgbClr val="FFFF00"/>
                </a:solidFill>
              </a:rPr>
              <a:t>social behavior </a:t>
            </a:r>
            <a:r>
              <a:rPr lang="en-US" sz="2800" dirty="0"/>
              <a:t>and </a:t>
            </a:r>
            <a:r>
              <a:rPr lang="en-US" sz="2800" b="1" dirty="0" smtClean="0">
                <a:solidFill>
                  <a:srgbClr val="FFFF00"/>
                </a:solidFill>
              </a:rPr>
              <a:t>intellectual </a:t>
            </a:r>
            <a:r>
              <a:rPr lang="en-US" sz="2800" b="1" dirty="0">
                <a:solidFill>
                  <a:srgbClr val="FFFF00"/>
                </a:solidFill>
              </a:rPr>
              <a:t>processes</a:t>
            </a:r>
            <a:r>
              <a:rPr lang="en-US" sz="2800" dirty="0" smtClean="0"/>
              <a:t>.</a:t>
            </a:r>
          </a:p>
          <a:p>
            <a:r>
              <a:rPr lang="en-US" sz="2800" dirty="0"/>
              <a:t>The aim of </a:t>
            </a:r>
            <a:r>
              <a:rPr lang="en-US" sz="2800" b="1" dirty="0"/>
              <a:t>psychology</a:t>
            </a:r>
            <a:r>
              <a:rPr lang="en-US" sz="2800" dirty="0"/>
              <a:t> is to </a:t>
            </a:r>
            <a:r>
              <a:rPr lang="en-US" sz="2800" dirty="0">
                <a:solidFill>
                  <a:srgbClr val="FFFF00"/>
                </a:solidFill>
              </a:rPr>
              <a:t>understand</a:t>
            </a:r>
            <a:r>
              <a:rPr lang="en-US" sz="2800" dirty="0"/>
              <a:t>, </a:t>
            </a:r>
            <a:r>
              <a:rPr lang="en-US" sz="2800" dirty="0">
                <a:solidFill>
                  <a:srgbClr val="FFFF00"/>
                </a:solidFill>
              </a:rPr>
              <a:t>explain</a:t>
            </a:r>
            <a:r>
              <a:rPr lang="en-US" sz="2800" dirty="0"/>
              <a:t>, and </a:t>
            </a:r>
            <a:r>
              <a:rPr lang="en-US" sz="2800" dirty="0">
                <a:solidFill>
                  <a:srgbClr val="FFFF00"/>
                </a:solidFill>
              </a:rPr>
              <a:t>predict</a:t>
            </a:r>
            <a:r>
              <a:rPr lang="en-US" sz="2800" dirty="0"/>
              <a:t> the </a:t>
            </a:r>
            <a:r>
              <a:rPr lang="en-US" sz="2800" dirty="0">
                <a:solidFill>
                  <a:srgbClr val="FFFF00"/>
                </a:solidFill>
              </a:rPr>
              <a:t>thought</a:t>
            </a:r>
            <a:r>
              <a:rPr lang="en-US" sz="2800" dirty="0"/>
              <a:t>, </a:t>
            </a:r>
            <a:r>
              <a:rPr lang="en-US" sz="2800" dirty="0">
                <a:solidFill>
                  <a:srgbClr val="FFFF00"/>
                </a:solidFill>
              </a:rPr>
              <a:t>emotion</a:t>
            </a:r>
            <a:r>
              <a:rPr lang="en-US" sz="2800" dirty="0"/>
              <a:t>, and the </a:t>
            </a:r>
            <a:r>
              <a:rPr lang="en-US" sz="2800" dirty="0" err="1">
                <a:solidFill>
                  <a:srgbClr val="FFFF00"/>
                </a:solidFill>
              </a:rPr>
              <a:t>behaviour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of man. </a:t>
            </a:r>
            <a:r>
              <a:rPr lang="en-US" sz="2800" dirty="0" smtClean="0"/>
              <a:t>It </a:t>
            </a:r>
            <a:r>
              <a:rPr lang="en-US" sz="2800" dirty="0"/>
              <a:t>is also applied in our </a:t>
            </a:r>
            <a:r>
              <a:rPr lang="en-US" sz="2800" b="1" dirty="0"/>
              <a:t>daily lives</a:t>
            </a:r>
            <a:r>
              <a:rPr lang="en-US" sz="2800" dirty="0"/>
              <a:t> and in many things.</a:t>
            </a:r>
            <a:endParaRPr lang="en-US" sz="2800" b="1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8497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psychology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48" t="-574" r="14382" b="574"/>
          <a:stretch/>
        </p:blipFill>
        <p:spPr bwMode="auto">
          <a:xfrm>
            <a:off x="0" y="0"/>
            <a:ext cx="1669752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Goals of Psychology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To </a:t>
            </a:r>
            <a:r>
              <a:rPr lang="en-US" sz="2800" b="1" dirty="0">
                <a:solidFill>
                  <a:srgbClr val="FFFF00"/>
                </a:solidFill>
              </a:rPr>
              <a:t>understand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the nature and mechanisms of behavior and mental processes</a:t>
            </a:r>
          </a:p>
          <a:p>
            <a:r>
              <a:rPr lang="en-US" sz="2800" dirty="0" smtClean="0"/>
              <a:t>To </a:t>
            </a:r>
            <a:r>
              <a:rPr lang="en-US" sz="2800" b="1" dirty="0">
                <a:solidFill>
                  <a:srgbClr val="FFFF00"/>
                </a:solidFill>
              </a:rPr>
              <a:t>develop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an understanding of the relationship between behavior and mental processes</a:t>
            </a:r>
          </a:p>
          <a:p>
            <a:r>
              <a:rPr lang="en-US" sz="2800" dirty="0" smtClean="0"/>
              <a:t>To </a:t>
            </a:r>
            <a:r>
              <a:rPr lang="en-US" sz="2800" b="1" dirty="0">
                <a:solidFill>
                  <a:srgbClr val="FFFF00"/>
                </a:solidFill>
              </a:rPr>
              <a:t>apply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this understanding to real life situations and, on the basis of this understanding, </a:t>
            </a:r>
            <a:r>
              <a:rPr lang="en-US" sz="2800" b="1" dirty="0">
                <a:solidFill>
                  <a:srgbClr val="FFFF00"/>
                </a:solidFill>
              </a:rPr>
              <a:t>predict </a:t>
            </a:r>
            <a:r>
              <a:rPr lang="en-US" sz="2800" b="1" dirty="0" smtClean="0">
                <a:solidFill>
                  <a:srgbClr val="FFFF00"/>
                </a:solidFill>
              </a:rPr>
              <a:t>for </a:t>
            </a:r>
            <a:r>
              <a:rPr lang="en-US" sz="2800" b="1" dirty="0">
                <a:solidFill>
                  <a:srgbClr val="FFFF00"/>
                </a:solidFill>
              </a:rPr>
              <a:t>the future </a:t>
            </a:r>
          </a:p>
          <a:p>
            <a:r>
              <a:rPr lang="en-US" sz="2800" dirty="0" smtClean="0"/>
              <a:t>To </a:t>
            </a:r>
            <a:r>
              <a:rPr lang="en-US" sz="2800" b="1" dirty="0">
                <a:solidFill>
                  <a:srgbClr val="FFFF00"/>
                </a:solidFill>
              </a:rPr>
              <a:t>employ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the scientific approach for developing this understanding  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8203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psychology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48" t="-574" r="14382" b="574"/>
          <a:stretch/>
        </p:blipFill>
        <p:spPr bwMode="auto">
          <a:xfrm>
            <a:off x="0" y="0"/>
            <a:ext cx="1669752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Goals of Psychology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In short, the main goals of psychology are:</a:t>
            </a:r>
            <a:endParaRPr lang="en-US" sz="2800" dirty="0"/>
          </a:p>
          <a:p>
            <a:r>
              <a:rPr lang="en-US" sz="2800" dirty="0"/>
              <a:t>a)	Observation,</a:t>
            </a:r>
          </a:p>
          <a:p>
            <a:r>
              <a:rPr lang="en-US" sz="2800" dirty="0"/>
              <a:t>b)	Description,</a:t>
            </a:r>
          </a:p>
          <a:p>
            <a:r>
              <a:rPr lang="en-US" sz="2800" dirty="0"/>
              <a:t>c)	Understanding,</a:t>
            </a:r>
          </a:p>
          <a:p>
            <a:r>
              <a:rPr lang="en-US" sz="2800" dirty="0"/>
              <a:t>d)	Explanation, </a:t>
            </a:r>
          </a:p>
          <a:p>
            <a:r>
              <a:rPr lang="en-US" sz="2800" dirty="0"/>
              <a:t>e)	Prediction, and</a:t>
            </a:r>
          </a:p>
          <a:p>
            <a:r>
              <a:rPr lang="en-US" sz="2800" dirty="0"/>
              <a:t>f)	Control of human behavior and mental processes.</a:t>
            </a:r>
          </a:p>
        </p:txBody>
      </p:sp>
    </p:spTree>
    <p:extLst>
      <p:ext uri="{BB962C8B-B14F-4D97-AF65-F5344CB8AC3E}">
        <p14:creationId xmlns:p14="http://schemas.microsoft.com/office/powerpoint/2010/main" val="1983402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Psychology is a </a:t>
            </a:r>
            <a:r>
              <a:rPr lang="en-US" b="1" dirty="0" smtClean="0"/>
              <a:t>science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It </a:t>
            </a:r>
            <a:r>
              <a:rPr lang="en-US" sz="2400" dirty="0"/>
              <a:t>employs the </a:t>
            </a:r>
            <a:r>
              <a:rPr lang="en-US" sz="2400" b="1" dirty="0">
                <a:solidFill>
                  <a:srgbClr val="FFFF00"/>
                </a:solidFill>
              </a:rPr>
              <a:t>scientific method </a:t>
            </a:r>
            <a:r>
              <a:rPr lang="en-US" sz="2400" dirty="0"/>
              <a:t>for gathering knowledge and information. It uses </a:t>
            </a:r>
            <a:r>
              <a:rPr lang="en-US" sz="2400" b="1" dirty="0">
                <a:solidFill>
                  <a:srgbClr val="FFFF00"/>
                </a:solidFill>
              </a:rPr>
              <a:t>scientific procedure </a:t>
            </a:r>
            <a:r>
              <a:rPr lang="en-US" sz="2400" dirty="0"/>
              <a:t>that </a:t>
            </a:r>
            <a:r>
              <a:rPr lang="en-US" sz="2400" dirty="0" smtClean="0"/>
              <a:t>is </a:t>
            </a:r>
            <a:r>
              <a:rPr lang="en-US" sz="2400" b="1" dirty="0">
                <a:solidFill>
                  <a:srgbClr val="FFFF00"/>
                </a:solidFill>
              </a:rPr>
              <a:t>essential to be adopted </a:t>
            </a:r>
            <a:r>
              <a:rPr lang="en-US" sz="2400" dirty="0"/>
              <a:t>in order to carry out psychological research; otherwise the research will not </a:t>
            </a:r>
            <a:r>
              <a:rPr lang="en-US" sz="2400" dirty="0" smtClean="0"/>
              <a:t>be considered </a:t>
            </a:r>
            <a:r>
              <a:rPr lang="en-US" sz="2400" dirty="0"/>
              <a:t>authentic, reliable, or scientifically valuable</a:t>
            </a:r>
            <a:r>
              <a:rPr lang="en-US" sz="2400" dirty="0" smtClean="0"/>
              <a:t>.</a:t>
            </a:r>
          </a:p>
          <a:p>
            <a:r>
              <a:rPr lang="en-US" sz="2400" b="1" dirty="0"/>
              <a:t>“Scientific method is a systematic and organized series of steps that scientists adopt for exploring </a:t>
            </a:r>
            <a:r>
              <a:rPr lang="en-US" sz="2400" b="1" dirty="0" smtClean="0"/>
              <a:t>any </a:t>
            </a:r>
            <a:r>
              <a:rPr lang="en-US" sz="2400" b="1" dirty="0"/>
              <a:t>phenomenon in order to obtain accurate and consistent </a:t>
            </a:r>
            <a:r>
              <a:rPr lang="en-US" sz="2400" b="1" dirty="0" err="1" smtClean="0"/>
              <a:t>resu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lts</a:t>
            </a:r>
            <a:r>
              <a:rPr lang="en-US" sz="2400" b="1" dirty="0"/>
              <a:t>. These steps involve </a:t>
            </a:r>
            <a:r>
              <a:rPr lang="en-US" sz="2400" b="1" dirty="0" smtClean="0"/>
              <a:t>observation</a:t>
            </a:r>
            <a:r>
              <a:rPr lang="en-US" sz="2400" b="1" dirty="0"/>
              <a:t>, description, control, and replication”</a:t>
            </a:r>
            <a:r>
              <a:rPr lang="en-US" sz="2400" dirty="0"/>
              <a:t>.</a:t>
            </a:r>
          </a:p>
          <a:p>
            <a:r>
              <a:rPr lang="en-US" sz="2400" b="1" dirty="0"/>
              <a:t>Remember! Science does not deal with the </a:t>
            </a:r>
            <a:r>
              <a:rPr lang="en-US" sz="2400" b="1" dirty="0" smtClean="0">
                <a:solidFill>
                  <a:srgbClr val="FFFF00"/>
                </a:solidFill>
              </a:rPr>
              <a:t>supernatural</a:t>
            </a:r>
            <a:r>
              <a:rPr lang="en-US" sz="2400" b="1" dirty="0" smtClean="0"/>
              <a:t> :</a:t>
            </a:r>
            <a:r>
              <a:rPr lang="en-US" sz="2400" dirty="0" smtClean="0"/>
              <a:t>A </a:t>
            </a:r>
            <a:r>
              <a:rPr lang="en-US" sz="2400" dirty="0"/>
              <a:t>number of people commonly believe, and they did more so in olden times, that the evil spirits, demons, </a:t>
            </a:r>
            <a:r>
              <a:rPr lang="en-US" sz="2400" dirty="0" smtClean="0"/>
              <a:t>or </a:t>
            </a:r>
            <a:r>
              <a:rPr lang="en-US" sz="2400" dirty="0"/>
              <a:t>ghosts are the root cause of mental illness. Therefore, for them, psychology may be the approach that </a:t>
            </a:r>
            <a:r>
              <a:rPr lang="en-US" sz="2400" dirty="0" smtClean="0"/>
              <a:t>can </a:t>
            </a:r>
            <a:r>
              <a:rPr lang="en-US" sz="2400" dirty="0"/>
              <a:t>free man of the supernatural possessions, which is a wrong belief.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11585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Clinical </a:t>
            </a:r>
            <a:r>
              <a:rPr lang="en-US" sz="2800" dirty="0" smtClean="0"/>
              <a:t>psychology</a:t>
            </a:r>
            <a:endParaRPr lang="en-US" sz="2800" dirty="0"/>
          </a:p>
          <a:p>
            <a:r>
              <a:rPr lang="en-US" sz="2800" dirty="0"/>
              <a:t>Cognitive </a:t>
            </a:r>
            <a:r>
              <a:rPr lang="en-US" sz="2800" dirty="0" smtClean="0"/>
              <a:t>psychology</a:t>
            </a:r>
            <a:endParaRPr lang="en-US" sz="2800" dirty="0"/>
          </a:p>
          <a:p>
            <a:r>
              <a:rPr lang="en-US" sz="2800" dirty="0"/>
              <a:t>Developmental </a:t>
            </a:r>
            <a:r>
              <a:rPr lang="en-US" sz="2800" dirty="0" smtClean="0"/>
              <a:t>psychology</a:t>
            </a:r>
            <a:endParaRPr lang="en-US" sz="2800" dirty="0"/>
          </a:p>
          <a:p>
            <a:r>
              <a:rPr lang="en-US" sz="2800" dirty="0"/>
              <a:t>Evolutionary </a:t>
            </a:r>
            <a:r>
              <a:rPr lang="en-US" sz="2800" dirty="0" smtClean="0"/>
              <a:t>psychology</a:t>
            </a:r>
            <a:endParaRPr lang="en-US" sz="2800" dirty="0"/>
          </a:p>
          <a:p>
            <a:r>
              <a:rPr lang="en-US" sz="2800" dirty="0"/>
              <a:t>Forensic </a:t>
            </a:r>
            <a:r>
              <a:rPr lang="en-US" sz="2800" dirty="0" smtClean="0"/>
              <a:t>psychology</a:t>
            </a:r>
            <a:endParaRPr lang="en-US" sz="2800" dirty="0"/>
          </a:p>
          <a:p>
            <a:r>
              <a:rPr lang="en-US" sz="2800" dirty="0"/>
              <a:t>Health </a:t>
            </a:r>
            <a:r>
              <a:rPr lang="en-US" sz="2800" dirty="0" smtClean="0"/>
              <a:t>psychology</a:t>
            </a:r>
            <a:endParaRPr lang="en-US" sz="2800" dirty="0"/>
          </a:p>
          <a:p>
            <a:r>
              <a:rPr lang="en-US" sz="2800" dirty="0" smtClean="0"/>
              <a:t>Neuropsychology</a:t>
            </a:r>
            <a:endParaRPr lang="en-US" sz="2800" dirty="0"/>
          </a:p>
          <a:p>
            <a:r>
              <a:rPr lang="en-US" sz="2800" dirty="0"/>
              <a:t>Occupational </a:t>
            </a:r>
            <a:r>
              <a:rPr lang="en-US" sz="2800" dirty="0" smtClean="0"/>
              <a:t>psychology</a:t>
            </a:r>
            <a:endParaRPr lang="en-US" sz="2800" dirty="0"/>
          </a:p>
        </p:txBody>
      </p:sp>
      <p:pic>
        <p:nvPicPr>
          <p:cNvPr id="4" name="Picture 2" descr="Image result for psychology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48" t="-574" r="14382" b="574"/>
          <a:stretch/>
        </p:blipFill>
        <p:spPr bwMode="auto">
          <a:xfrm>
            <a:off x="0" y="0"/>
            <a:ext cx="1669752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308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Clinical </a:t>
            </a:r>
            <a:r>
              <a:rPr lang="en-US" b="1" dirty="0" smtClean="0"/>
              <a:t>Psychology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branch of psychology concerned with the </a:t>
            </a:r>
            <a:r>
              <a:rPr lang="en-US" b="1" dirty="0">
                <a:solidFill>
                  <a:srgbClr val="FFFF00"/>
                </a:solidFill>
              </a:rPr>
              <a:t>study, diagnosis, and treatment of abnormal behavior.</a:t>
            </a:r>
            <a:r>
              <a:rPr lang="en-US" dirty="0"/>
              <a:t> It is the </a:t>
            </a:r>
            <a:r>
              <a:rPr lang="en-US" dirty="0" smtClean="0"/>
              <a:t>oldest </a:t>
            </a:r>
            <a:r>
              <a:rPr lang="en-US" dirty="0"/>
              <a:t>as well as the most well known branch of psychology. </a:t>
            </a:r>
            <a:endParaRPr lang="en-US" dirty="0" smtClean="0"/>
          </a:p>
          <a:p>
            <a:r>
              <a:rPr lang="en-US" dirty="0" smtClean="0"/>
              <a:t>Clinical </a:t>
            </a:r>
            <a:r>
              <a:rPr lang="en-US" dirty="0"/>
              <a:t>psychologists are trained </a:t>
            </a:r>
            <a:r>
              <a:rPr lang="en-US" b="1" dirty="0">
                <a:solidFill>
                  <a:srgbClr val="FFFF00"/>
                </a:solidFill>
              </a:rPr>
              <a:t>to diagnose </a:t>
            </a:r>
            <a:r>
              <a:rPr lang="en-US" b="1" dirty="0" smtClean="0">
                <a:solidFill>
                  <a:srgbClr val="FFFF00"/>
                </a:solidFill>
              </a:rPr>
              <a:t>and </a:t>
            </a:r>
            <a:r>
              <a:rPr lang="en-US" b="1" dirty="0">
                <a:solidFill>
                  <a:srgbClr val="FFFF00"/>
                </a:solidFill>
              </a:rPr>
              <a:t>treat problems ranging from the every day crises of life such as grief due to the death of a loved one, to </a:t>
            </a:r>
            <a:r>
              <a:rPr lang="en-US" b="1" dirty="0" smtClean="0">
                <a:solidFill>
                  <a:srgbClr val="FFFF00"/>
                </a:solidFill>
              </a:rPr>
              <a:t>more </a:t>
            </a:r>
            <a:r>
              <a:rPr lang="en-US" b="1" dirty="0">
                <a:solidFill>
                  <a:srgbClr val="FFFF00"/>
                </a:solidFill>
              </a:rPr>
              <a:t>extreme </a:t>
            </a:r>
            <a:r>
              <a:rPr lang="en-US" b="1" dirty="0" smtClean="0">
                <a:solidFill>
                  <a:srgbClr val="FFFF00"/>
                </a:solidFill>
              </a:rPr>
              <a:t>conditions</a:t>
            </a:r>
            <a:r>
              <a:rPr lang="en-US" dirty="0" smtClean="0"/>
              <a:t>. </a:t>
            </a:r>
          </a:p>
          <a:p>
            <a:r>
              <a:rPr lang="en-US" dirty="0" smtClean="0"/>
              <a:t>Some </a:t>
            </a:r>
            <a:r>
              <a:rPr lang="en-US" dirty="0"/>
              <a:t>clinical psychologists also conduct </a:t>
            </a:r>
            <a:r>
              <a:rPr lang="en-US" b="1" dirty="0" smtClean="0">
                <a:solidFill>
                  <a:srgbClr val="FFFF00"/>
                </a:solidFill>
              </a:rPr>
              <a:t>research</a:t>
            </a:r>
            <a:r>
              <a:rPr lang="en-US" b="1" dirty="0">
                <a:solidFill>
                  <a:srgbClr val="FFFF00"/>
                </a:solidFill>
              </a:rPr>
              <a:t>, investigating issues that range from identifying</a:t>
            </a:r>
            <a:r>
              <a:rPr lang="en-US" dirty="0"/>
              <a:t> the early signs of psychological disturbance, and </a:t>
            </a:r>
            <a:r>
              <a:rPr lang="en-US" dirty="0" smtClean="0"/>
              <a:t>studying </a:t>
            </a:r>
            <a:r>
              <a:rPr lang="en-US" dirty="0"/>
              <a:t>the relationship between how family members communicate with one another, to </a:t>
            </a:r>
            <a:r>
              <a:rPr lang="en-US" dirty="0" smtClean="0"/>
              <a:t>the understanding </a:t>
            </a:r>
            <a:r>
              <a:rPr lang="en-US" dirty="0"/>
              <a:t>of a wide variety of psychological disorders.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91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b="1" dirty="0"/>
              <a:t>Industrial / Organizational Psychology</a:t>
            </a:r>
            <a:endParaRPr lang="en-US" sz="2800" dirty="0"/>
          </a:p>
          <a:p>
            <a:r>
              <a:rPr lang="en-US" sz="2800" dirty="0"/>
              <a:t>A branch of psychology that studies the psychology in action at the workplace, including productivity, job </a:t>
            </a:r>
            <a:r>
              <a:rPr lang="en-US" sz="2800" dirty="0" smtClean="0"/>
              <a:t>satisfaction</a:t>
            </a:r>
            <a:r>
              <a:rPr lang="en-US" sz="2800" dirty="0"/>
              <a:t>, and decision-making.</a:t>
            </a:r>
          </a:p>
          <a:p>
            <a:r>
              <a:rPr lang="en-US" sz="2800" b="1" dirty="0" smtClean="0"/>
              <a:t>Health </a:t>
            </a:r>
            <a:r>
              <a:rPr lang="en-US" sz="2800" b="1" dirty="0"/>
              <a:t>Psychology</a:t>
            </a:r>
            <a:endParaRPr lang="en-US" sz="2800" dirty="0"/>
          </a:p>
          <a:p>
            <a:r>
              <a:rPr lang="en-US" sz="2800" dirty="0"/>
              <a:t>The branch of psychology that explores the relationship of psychological factors and physical </a:t>
            </a:r>
            <a:r>
              <a:rPr lang="en-US" sz="2800" dirty="0" smtClean="0"/>
              <a:t>illnesses or disease </a:t>
            </a:r>
            <a:r>
              <a:rPr lang="en-US" sz="2800" dirty="0"/>
              <a:t>e.g. Health psychologists are interested in how the long- term stress (a psychological factor) can </a:t>
            </a:r>
            <a:r>
              <a:rPr lang="en-US" sz="2800" dirty="0" smtClean="0"/>
              <a:t>affect </a:t>
            </a:r>
            <a:r>
              <a:rPr lang="en-US" sz="2800" dirty="0"/>
              <a:t>physical health. </a:t>
            </a:r>
          </a:p>
        </p:txBody>
      </p:sp>
      <p:pic>
        <p:nvPicPr>
          <p:cNvPr id="4" name="Picture 2" descr="Image result for psychology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48" t="-574" r="14382" b="574"/>
          <a:stretch/>
        </p:blipFill>
        <p:spPr bwMode="auto">
          <a:xfrm>
            <a:off x="0" y="0"/>
            <a:ext cx="1669752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5109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43076"/>
            <a:ext cx="10820400" cy="4475610"/>
          </a:xfrm>
        </p:spPr>
        <p:txBody>
          <a:bodyPr>
            <a:noAutofit/>
          </a:bodyPr>
          <a:lstStyle/>
          <a:p>
            <a:r>
              <a:rPr lang="en-US" sz="2400" b="1" dirty="0"/>
              <a:t>Consumer Psychology</a:t>
            </a:r>
            <a:endParaRPr lang="en-US" sz="2400" dirty="0"/>
          </a:p>
          <a:p>
            <a:r>
              <a:rPr lang="en-US" sz="2400" dirty="0"/>
              <a:t>A branch of psychology that studies and explains our buying habits and our effects of advertising a buying </a:t>
            </a:r>
            <a:r>
              <a:rPr lang="en-US" sz="2400" dirty="0" smtClean="0"/>
              <a:t>behavior</a:t>
            </a:r>
            <a:r>
              <a:rPr lang="en-US" sz="2400" dirty="0"/>
              <a:t>. Mainly dealt with the likes and dislikes </a:t>
            </a:r>
            <a:r>
              <a:rPr lang="en-US" sz="2400" dirty="0" smtClean="0"/>
              <a:t>and preferences </a:t>
            </a:r>
            <a:r>
              <a:rPr lang="en-US" sz="2400" dirty="0"/>
              <a:t>of people</a:t>
            </a:r>
            <a:r>
              <a:rPr lang="en-US" sz="2400" dirty="0" smtClean="0"/>
              <a:t>.</a:t>
            </a:r>
          </a:p>
          <a:p>
            <a:r>
              <a:rPr lang="fr-FR" sz="2400" b="1" dirty="0" smtClean="0"/>
              <a:t>Environnemental </a:t>
            </a:r>
            <a:r>
              <a:rPr lang="fr-FR" sz="2400" b="1" dirty="0" err="1"/>
              <a:t>Psychology</a:t>
            </a:r>
            <a:endParaRPr lang="en-US" sz="2400" dirty="0"/>
          </a:p>
          <a:p>
            <a:r>
              <a:rPr lang="en-US" sz="2400" dirty="0" smtClean="0"/>
              <a:t>A </a:t>
            </a:r>
            <a:r>
              <a:rPr lang="en-US" sz="2400" dirty="0"/>
              <a:t>branch of psychology, that focuses upon the relationship between people and their physical environment. </a:t>
            </a:r>
            <a:r>
              <a:rPr lang="en-US" sz="2400" dirty="0" smtClean="0"/>
              <a:t>It </a:t>
            </a:r>
            <a:r>
              <a:rPr lang="en-US" sz="2400" dirty="0"/>
              <a:t>is one of the newly emerging, and in-demand, areas of psychology. Environmental psychologists have </a:t>
            </a:r>
            <a:r>
              <a:rPr lang="en-US" sz="2400" dirty="0" smtClean="0"/>
              <a:t>made </a:t>
            </a:r>
            <a:r>
              <a:rPr lang="en-US" sz="2400" dirty="0"/>
              <a:t>significant progress in understanding how our physical environment affects the way we </a:t>
            </a:r>
            <a:r>
              <a:rPr lang="en-US" sz="2400" dirty="0" smtClean="0"/>
              <a:t>behave toward </a:t>
            </a:r>
            <a:r>
              <a:rPr lang="en-US" sz="2400" dirty="0"/>
              <a:t>others, our emotions, and how much stress we experience in a particular setting.</a:t>
            </a:r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4" name="Picture 2" descr="Image result for psychology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48" t="-574" r="14382" b="574"/>
          <a:stretch/>
        </p:blipFill>
        <p:spPr bwMode="auto">
          <a:xfrm>
            <a:off x="0" y="0"/>
            <a:ext cx="1669752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200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43076"/>
            <a:ext cx="10820400" cy="4475610"/>
          </a:xfrm>
        </p:spPr>
        <p:txBody>
          <a:bodyPr>
            <a:noAutofit/>
          </a:bodyPr>
          <a:lstStyle/>
          <a:p>
            <a:r>
              <a:rPr lang="en-US" sz="2400" b="1" dirty="0"/>
              <a:t>Sport Psychology</a:t>
            </a:r>
            <a:endParaRPr lang="en-US" sz="2400" dirty="0"/>
          </a:p>
          <a:p>
            <a:r>
              <a:rPr lang="en-US" sz="2400" dirty="0"/>
              <a:t>The branch of psychology, that studies the psychological variables that have an impact upon </a:t>
            </a:r>
            <a:r>
              <a:rPr lang="en-US" sz="2400" dirty="0" smtClean="0"/>
              <a:t>the </a:t>
            </a:r>
            <a:r>
              <a:rPr lang="en-US" sz="2400" b="1" dirty="0" smtClean="0">
                <a:solidFill>
                  <a:srgbClr val="FFFF00"/>
                </a:solidFill>
              </a:rPr>
              <a:t>sportspersons</a:t>
            </a:r>
            <a:r>
              <a:rPr lang="en-US" sz="2400" dirty="0"/>
              <a:t>’ performance; e.g. how stress can affect sport performance, how </a:t>
            </a:r>
            <a:r>
              <a:rPr lang="en-US" sz="2400" b="1" dirty="0">
                <a:solidFill>
                  <a:srgbClr val="FFFF00"/>
                </a:solidFill>
              </a:rPr>
              <a:t>morale</a:t>
            </a:r>
            <a:r>
              <a:rPr lang="en-US" sz="2400" dirty="0"/>
              <a:t> can be boosted, the </a:t>
            </a:r>
            <a:r>
              <a:rPr lang="en-US" sz="2400" dirty="0" smtClean="0"/>
              <a:t>role </a:t>
            </a:r>
            <a:r>
              <a:rPr lang="en-US" sz="2400" dirty="0"/>
              <a:t>of self-concept and esteem, the impact of crowd behavior etc.    </a:t>
            </a:r>
          </a:p>
          <a:p>
            <a:r>
              <a:rPr lang="en-US" sz="2400" b="1" dirty="0"/>
              <a:t>Forensic Psychology</a:t>
            </a:r>
            <a:endParaRPr lang="en-US" sz="2400" dirty="0"/>
          </a:p>
          <a:p>
            <a:r>
              <a:rPr lang="en-US" sz="2400" dirty="0"/>
              <a:t>The branch of psychology that investigates </a:t>
            </a:r>
            <a:r>
              <a:rPr lang="en-US" sz="2400" b="1" dirty="0">
                <a:solidFill>
                  <a:srgbClr val="FFFF00"/>
                </a:solidFill>
              </a:rPr>
              <a:t>legal issues</a:t>
            </a:r>
            <a:r>
              <a:rPr lang="en-US" sz="2400" dirty="0"/>
              <a:t> and psychological variables involved in </a:t>
            </a:r>
            <a:r>
              <a:rPr lang="en-US" sz="2400" b="1" dirty="0"/>
              <a:t>criminal </a:t>
            </a:r>
            <a:r>
              <a:rPr lang="en-US" sz="2400" b="1" dirty="0" smtClean="0"/>
              <a:t> behavior </a:t>
            </a:r>
            <a:r>
              <a:rPr lang="en-US" sz="2400" dirty="0"/>
              <a:t>; e.g. what factors determine criminal tendencies, how criminals be reformed,  deciding </a:t>
            </a:r>
            <a:r>
              <a:rPr lang="en-US" sz="2400" dirty="0" smtClean="0"/>
              <a:t>what criteria </a:t>
            </a:r>
            <a:r>
              <a:rPr lang="en-US" sz="2400" dirty="0"/>
              <a:t>indicate that a person is legally insane, and whether larger and smaller juries make fairer decisions.</a:t>
            </a:r>
          </a:p>
          <a:p>
            <a:endParaRPr lang="en-US" sz="2400" dirty="0"/>
          </a:p>
        </p:txBody>
      </p:sp>
      <p:pic>
        <p:nvPicPr>
          <p:cNvPr id="4" name="Picture 2" descr="Image result for psychology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48" t="-574" r="14382" b="574"/>
          <a:stretch/>
        </p:blipFill>
        <p:spPr bwMode="auto">
          <a:xfrm>
            <a:off x="0" y="0"/>
            <a:ext cx="1669752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785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43076"/>
            <a:ext cx="10820400" cy="447561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/>
              <a:t>Note:	For more details	see the	website of American Psychological Association:</a:t>
            </a:r>
          </a:p>
          <a:p>
            <a:pPr algn="ctr"/>
            <a:r>
              <a:rPr lang="en-US" sz="3200" b="1" u="sng" dirty="0"/>
              <a:t>www.apa.org/about/division.html</a:t>
            </a:r>
            <a:endParaRPr lang="en-US" sz="3200" b="1" dirty="0"/>
          </a:p>
        </p:txBody>
      </p:sp>
      <p:pic>
        <p:nvPicPr>
          <p:cNvPr id="4" name="Picture 2" descr="Image result for psychology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48" t="-574" r="14382" b="574"/>
          <a:stretch/>
        </p:blipFill>
        <p:spPr bwMode="auto">
          <a:xfrm>
            <a:off x="0" y="0"/>
            <a:ext cx="1669752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5294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summary of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Psychology is a …………………….study of …………………. And mental process</a:t>
            </a:r>
          </a:p>
          <a:p>
            <a:r>
              <a:rPr lang="en-US" sz="2800" dirty="0" smtClean="0"/>
              <a:t>Psychology is a …………………….</a:t>
            </a:r>
          </a:p>
          <a:p>
            <a:r>
              <a:rPr lang="en-US" sz="2800" dirty="0" smtClean="0"/>
              <a:t>Goals of psychology are ?</a:t>
            </a:r>
          </a:p>
          <a:p>
            <a:r>
              <a:rPr lang="en-US" sz="2800" dirty="0" smtClean="0"/>
              <a:t>Types of psychology are ?</a:t>
            </a:r>
          </a:p>
          <a:p>
            <a:r>
              <a:rPr lang="en-US" sz="2800" dirty="0" smtClean="0"/>
              <a:t>In which are we deal in with patients as Doctor?</a:t>
            </a:r>
          </a:p>
          <a:p>
            <a:r>
              <a:rPr lang="en-US" sz="2800" dirty="0" smtClean="0"/>
              <a:t>Psychology can help in  ………………………for future on the basis of study of behavior and mental process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405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 very much 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Reference is ……………….Google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theITeducation.com </a:t>
            </a: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4" name="Picture 2" descr="Image result for psychology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48" t="-574" r="14382" b="574"/>
          <a:stretch/>
        </p:blipFill>
        <p:spPr bwMode="auto">
          <a:xfrm>
            <a:off x="0" y="0"/>
            <a:ext cx="1669752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3324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72</TotalTime>
  <Words>716</Words>
  <Application>Microsoft Office PowerPoint</Application>
  <PresentationFormat>Widescreen</PresentationFormat>
  <Paragraphs>66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Century Gothic</vt:lpstr>
      <vt:lpstr>Vapor Trail</vt:lpstr>
      <vt:lpstr> Introduction to psychology Introduction – Lecture 2</vt:lpstr>
      <vt:lpstr>What is psychology?</vt:lpstr>
      <vt:lpstr>Goals of Psychology </vt:lpstr>
      <vt:lpstr>Goals of Psychology </vt:lpstr>
      <vt:lpstr>Psychology is a science</vt:lpstr>
      <vt:lpstr>Major types</vt:lpstr>
      <vt:lpstr>Clinical Psychology</vt:lpstr>
      <vt:lpstr>Major types</vt:lpstr>
      <vt:lpstr>Major types</vt:lpstr>
      <vt:lpstr>Major types</vt:lpstr>
      <vt:lpstr>Major types</vt:lpstr>
      <vt:lpstr>A summary of learning</vt:lpstr>
      <vt:lpstr>Thank you very much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11</cp:revision>
  <dcterms:created xsi:type="dcterms:W3CDTF">2019-04-11T01:02:02Z</dcterms:created>
  <dcterms:modified xsi:type="dcterms:W3CDTF">2019-04-12T03:30:20Z</dcterms:modified>
</cp:coreProperties>
</file>